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13"/>
  </p:notesMasterIdLst>
  <p:sldIdLst>
    <p:sldId id="256" r:id="rId3"/>
    <p:sldId id="261" r:id="rId4"/>
    <p:sldId id="259" r:id="rId5"/>
    <p:sldId id="260" r:id="rId6"/>
    <p:sldId id="457" r:id="rId7"/>
    <p:sldId id="453" r:id="rId8"/>
    <p:sldId id="456" r:id="rId9"/>
    <p:sldId id="452" r:id="rId10"/>
    <p:sldId id="262" r:id="rId11"/>
    <p:sldId id="45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5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42886-5F27-4123-8AA6-6359BFCCFBD2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E6C47-224A-4BA5-9E64-B5624A20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0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0ECBD-0271-DD15-4BAE-B5532B173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C5229-E381-0D1F-E652-BF84EE835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BA3B8-8C1C-E78B-6A9E-C49407BCC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25CFF-D808-9669-B05B-D65CD030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D7141-1CDB-C2A5-F570-2AEC94BE0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6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DFB55-CC97-47F7-83AB-AE0B1117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F04F6F-189F-DFA8-B811-58C26E7E0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F8246-A2F4-E8AF-AD70-1740EB4AB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878DD-F058-EA72-65B7-DECDA5E2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E1183-ADE8-35D8-F875-4DD68E66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21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7303D7-46AC-4C05-92FF-869B3E7F9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64B32-942B-600D-42EF-4F25B9610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C31B8-0919-6788-3E1D-598A4DD6C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F5C3B-2348-8B59-1479-0FC465D3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6A593-C343-988E-880C-C3E9D01C1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2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43BF4-5603-4E4C-ADA2-2F3389AD9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0D8F8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57834-ED42-0943-8D35-263D4C486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Lato" panose="020F0502020204030203" pitchFamily="34" charset="77"/>
              </a:defRPr>
            </a:lvl1pPr>
            <a:lvl2pPr>
              <a:defRPr>
                <a:latin typeface="Lato" panose="020F0502020204030203" pitchFamily="34" charset="77"/>
              </a:defRPr>
            </a:lvl2pPr>
            <a:lvl3pPr>
              <a:defRPr>
                <a:latin typeface="Lato" panose="020F0502020204030203" pitchFamily="34" charset="77"/>
              </a:defRPr>
            </a:lvl3pPr>
            <a:lvl4pPr>
              <a:defRPr>
                <a:latin typeface="Lato" panose="020F0502020204030203" pitchFamily="34" charset="77"/>
              </a:defRPr>
            </a:lvl4pPr>
            <a:lvl5pPr>
              <a:defRPr>
                <a:latin typeface="Lato" panose="020F0502020204030203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97BAC-41E0-9D4E-9117-2C0BD656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6766BCC-D663-8E4D-B2E4-7ED7C3DFA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9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CF9F2-4B1D-1078-FEA1-12F31433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963F0-4BB2-F13F-408C-42C316421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44D98-3ECC-381C-AEBB-F07CBAB49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6AB4F-38B4-8DFE-124B-991572B1C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1ABC5-888C-0320-92EF-966E4557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1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10318-5213-2E64-8D43-9679FA042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E4D49-9809-7157-F432-DD9C588BB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E0D28-DCEC-9ACD-1BF0-D8B943F5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2C015-1021-CB35-83A1-5FA81162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0C5BA-8350-47DB-8CA7-15BA36A6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0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EB206-02F1-C8E5-3C85-4701D0114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60393-FE31-D67F-68AB-D305B47360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B1740A-4632-1CEE-6F51-193127937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A488C-19CE-2041-123F-175A3CA47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8D977-1E19-D0F2-A361-CCFCA56F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3464E-8983-2179-1E7E-A0261C236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43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D5D0D-A74A-8C94-900D-B5E394889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38A18-A85D-3122-F6A7-0AED11681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13278-A1FC-7BB7-9E13-9A57B3C44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B1EBB-078A-F415-AF84-8B7CD4361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10BE5D-85EC-AB91-A0E4-C375EC1D5C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85B903-7588-CB2F-DAF8-458E8B844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E3273B-81D1-1B80-5104-B9545E70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C3FF09-678E-2541-DF90-DED356D62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2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04C7-771A-90DE-DD1B-67B47FEA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CA711A-1596-AC46-DD2B-535C333F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41B009-749C-2638-7DAD-045F1F3E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29C964-E9DF-466F-D0ED-A732CD74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2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0B6178-DC2F-DA5B-FBF2-7D9584C21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CA6240-9462-84EA-2A14-B4E334BC9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A295A-F5D7-4379-4F44-06A4DF73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8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1C038-3290-A81C-72E0-00286553C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EED0E-C1BE-610A-CCAA-05778C576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24101-CFBC-086C-FD85-8574268C0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1F60A7-A4C9-3FC6-5C41-53F9687DE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641F0-17F4-B332-647B-156F3EE0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29B7D-F350-D3A7-AF04-274AF932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88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CF5C3-4F58-7429-EBA4-4D5610BE7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964057-28DE-B057-AB41-7AF55A7FC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C0516-C116-515E-6A98-6C945DB54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C587A-559A-ED89-BBF6-E42CA1F8B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D59BB-DDD0-4390-8DBB-64496270C6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40471-BB33-BA01-ADFB-E7DF80D8D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1FDD7-E88C-58F6-1026-4C8F9E126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1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676669-004B-DFD1-0712-620ABFCF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06231-F8D5-AACD-31BA-C7224F97A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99769-3D15-403E-8907-E9CCAC1C3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D59BB-DDD0-4390-8DBB-64496270C69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9B0-027F-8D7C-ED0A-506B375CE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AA92-D65A-CA17-99AD-E18F6E6EB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152FF-6EA7-4BA3-A8C7-11FDCBBB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8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B7C1A7-4CFB-804A-9D28-30C0854AB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B5C3B-1260-F14A-982E-27059E4C8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7DA34-356B-1B46-B306-08B06B711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66BCC-D663-8E4D-B2E4-7ED7C3DFA6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8DD7E4-8E2B-BF43-B47F-148919DFA308}"/>
              </a:ext>
            </a:extLst>
          </p:cNvPr>
          <p:cNvSpPr/>
          <p:nvPr userDrawn="1"/>
        </p:nvSpPr>
        <p:spPr>
          <a:xfrm>
            <a:off x="0" y="-1"/>
            <a:ext cx="12192000" cy="1839343"/>
          </a:xfrm>
          <a:prstGeom prst="rect">
            <a:avLst/>
          </a:prstGeom>
          <a:solidFill>
            <a:srgbClr val="0A35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711F3B-603D-8247-8BFF-A5C13B85C0EB}"/>
              </a:ext>
            </a:extLst>
          </p:cNvPr>
          <p:cNvSpPr/>
          <p:nvPr userDrawn="1"/>
        </p:nvSpPr>
        <p:spPr>
          <a:xfrm>
            <a:off x="598845" y="615921"/>
            <a:ext cx="11176000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fontAlgn="base"/>
            <a:endParaRPr lang="en-US" sz="3600" i="0" dirty="0">
              <a:solidFill>
                <a:schemeClr val="bg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1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michiganschildren.org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FAE41-AB1E-7B70-B8FF-50E710E775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151" y="674913"/>
            <a:ext cx="11635009" cy="3734249"/>
          </a:xfrm>
        </p:spPr>
        <p:txBody>
          <a:bodyPr>
            <a:normAutofit/>
          </a:bodyPr>
          <a:lstStyle/>
          <a:p>
            <a:br>
              <a:rPr lang="en" sz="4000" b="1" dirty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en" sz="4000" b="1" dirty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en" sz="4000" b="1" dirty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4400" b="1" dirty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Is Paid Family Leave What’s Next </a:t>
            </a:r>
            <a:br>
              <a:rPr lang="en-US" sz="4400" b="1" dirty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4400" b="1" dirty="0">
                <a:solidFill>
                  <a:srgbClr val="002060"/>
                </a:solidFill>
                <a:latin typeface="Trebuchet MS"/>
                <a:ea typeface="Trebuchet MS"/>
                <a:cs typeface="Trebuchet MS"/>
                <a:sym typeface="Trebuchet MS"/>
              </a:rPr>
              <a:t>for Michigan?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5E6001-30D5-8C35-3936-730D55389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2400" y="4531360"/>
            <a:ext cx="9245600" cy="1834606"/>
          </a:xfrm>
        </p:spPr>
        <p:txBody>
          <a:bodyPr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Michigan Children’s Lunch and Learn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rPr>
              <a:t>Sept. 20, 2023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56A8-5CCF-E9D7-8CE7-8F0AB29ED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71"/>
          <a:stretch/>
        </p:blipFill>
        <p:spPr>
          <a:xfrm>
            <a:off x="0" y="-137159"/>
            <a:ext cx="12192000" cy="646610"/>
          </a:xfrm>
          <a:prstGeom prst="rect">
            <a:avLst/>
          </a:prstGeom>
        </p:spPr>
      </p:pic>
      <p:pic>
        <p:nvPicPr>
          <p:cNvPr id="5" name="Google Shape;56;p13">
            <a:extLst>
              <a:ext uri="{FF2B5EF4-FFF2-40B4-BE49-F238E27FC236}">
                <a16:creationId xmlns:a16="http://schemas.microsoft.com/office/drawing/2014/main" id="{D47DB42F-7AAA-E705-FB2B-C3623595F4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6518"/>
          <a:stretch/>
        </p:blipFill>
        <p:spPr>
          <a:xfrm>
            <a:off x="4722311" y="631649"/>
            <a:ext cx="2300455" cy="1977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93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5E6001-30D5-8C35-3936-730D55389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360" y="589280"/>
            <a:ext cx="10962639" cy="6342744"/>
          </a:xfrm>
        </p:spPr>
        <p:txBody>
          <a:bodyPr>
            <a:normAutofit/>
          </a:bodyPr>
          <a:lstStyle/>
          <a:p>
            <a:pPr algn="l"/>
            <a:endParaRPr lang="en-US" sz="2000" dirty="0">
              <a:latin typeface="Trebuchet MS" panose="020B0603020202020204" pitchFamily="34" charset="0"/>
            </a:endParaRPr>
          </a:p>
          <a:p>
            <a:pPr algn="l"/>
            <a:r>
              <a:rPr lang="en-US" sz="3600" b="1" dirty="0">
                <a:latin typeface="Trebuchet MS" panose="020B0603020202020204" pitchFamily="34" charset="0"/>
              </a:rPr>
              <a:t>In Closing:</a:t>
            </a:r>
          </a:p>
          <a:p>
            <a:pPr algn="l"/>
            <a:endParaRPr lang="en-US" sz="2000" dirty="0">
              <a:latin typeface="Trebuchet MS" panose="020B0603020202020204" pitchFamily="34" charset="0"/>
            </a:endParaRPr>
          </a:p>
          <a:p>
            <a:pPr algn="l"/>
            <a:r>
              <a:rPr lang="en-US" b="1" dirty="0">
                <a:latin typeface="Trebuchet MS" panose="020B0603020202020204" pitchFamily="34" charset="0"/>
              </a:rPr>
              <a:t>Look for resources &amp; panelist bios on the Lunch &amp; Learn page under Resources at </a:t>
            </a:r>
            <a:r>
              <a:rPr lang="en-US" b="1" dirty="0">
                <a:latin typeface="Trebuchet MS" panose="020B0603020202020204" pitchFamily="34" charset="0"/>
                <a:hlinkClick r:id="rId2"/>
              </a:rPr>
              <a:t>www.Michiganschildren.org</a:t>
            </a:r>
            <a:endParaRPr lang="en-US" b="1" dirty="0">
              <a:latin typeface="Trebuchet MS" panose="020B0603020202020204" pitchFamily="34" charset="0"/>
            </a:endParaRPr>
          </a:p>
          <a:p>
            <a:pPr algn="l"/>
            <a:endParaRPr lang="en-US" sz="2000" dirty="0"/>
          </a:p>
          <a:p>
            <a:pPr algn="l"/>
            <a:r>
              <a:rPr lang="en-US" b="1" dirty="0">
                <a:latin typeface="Trebuchet MS" panose="020B0603020202020204" pitchFamily="34" charset="0"/>
              </a:rPr>
              <a:t>Join us for our next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Lunch &amp; Learn </a:t>
            </a:r>
            <a:r>
              <a:rPr lang="en-US" b="1" dirty="0">
                <a:latin typeface="Trebuchet MS" panose="020B0603020202020204" pitchFamily="34" charset="0"/>
              </a:rPr>
              <a:t>on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Wednesday, October 19</a:t>
            </a:r>
          </a:p>
          <a:p>
            <a:pPr algn="l"/>
            <a:endParaRPr lang="en-US" dirty="0">
              <a:latin typeface="Trebuchet MS" panose="020B0603020202020204" pitchFamily="34" charset="0"/>
            </a:endParaRPr>
          </a:p>
          <a:p>
            <a:pPr algn="l"/>
            <a:r>
              <a:rPr lang="en-US" b="1" dirty="0">
                <a:latin typeface="Trebuchet MS" panose="020B0603020202020204" pitchFamily="34" charset="0"/>
              </a:rPr>
              <a:t>Watch/listen to our next Podcast episode of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Speaking for Kids</a:t>
            </a:r>
            <a:r>
              <a:rPr lang="en-US" b="1" dirty="0">
                <a:latin typeface="Trebuchet MS" panose="020B0603020202020204" pitchFamily="34" charset="0"/>
              </a:rPr>
              <a:t>!</a:t>
            </a:r>
          </a:p>
          <a:p>
            <a:pPr algn="l"/>
            <a:endParaRPr lang="en-US" dirty="0">
              <a:latin typeface="Trebuchet MS" panose="020B0603020202020204" pitchFamily="34" charset="0"/>
            </a:endParaRPr>
          </a:p>
          <a:p>
            <a:pPr algn="l"/>
            <a:r>
              <a:rPr lang="en-US" b="1" dirty="0">
                <a:latin typeface="Trebuchet MS" panose="020B0603020202020204" pitchFamily="34" charset="0"/>
              </a:rPr>
              <a:t>Sign up to receive our bulletin at  </a:t>
            </a:r>
            <a:r>
              <a:rPr lang="en-US" b="1" dirty="0">
                <a:latin typeface="Trebuchet MS" panose="020B0603020202020204" pitchFamily="34" charset="0"/>
                <a:hlinkClick r:id="rId2"/>
              </a:rPr>
              <a:t>www.Michiganschildren.org</a:t>
            </a:r>
            <a:endParaRPr lang="en-US" b="1" dirty="0">
              <a:latin typeface="Trebuchet MS" panose="020B0603020202020204" pitchFamily="34" charset="0"/>
            </a:endParaRPr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56A8-5CCF-E9D7-8CE7-8F0AB29ED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571"/>
          <a:stretch/>
        </p:blipFill>
        <p:spPr>
          <a:xfrm>
            <a:off x="0" y="-137159"/>
            <a:ext cx="12192000" cy="6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5E6001-30D5-8C35-3936-730D55389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691" y="509451"/>
            <a:ext cx="12344400" cy="6460309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rebuchet MS" panose="020B0603020202020204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rebuchet MS" panose="020B0603020202020204" pitchFamily="34" charset="0"/>
              </a:rPr>
              <a:t>Our Guests and Panelists</a:t>
            </a:r>
            <a:endParaRPr lang="en-US" sz="3600" dirty="0">
              <a:latin typeface="Trebuchet MS" panose="020B0603020202020204" pitchFamily="34" charset="0"/>
            </a:endParaRPr>
          </a:p>
          <a:p>
            <a:pPr algn="l"/>
            <a:endParaRPr lang="en-US" sz="2000" dirty="0">
              <a:latin typeface="Trebuchet MS" panose="020B0603020202020204" pitchFamily="34" charset="0"/>
            </a:endParaRPr>
          </a:p>
          <a:p>
            <a:pPr algn="l"/>
            <a:r>
              <a:rPr lang="en-US" sz="2000" dirty="0"/>
              <a:t>   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56A8-5CCF-E9D7-8CE7-8F0AB29ED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71"/>
          <a:stretch/>
        </p:blipFill>
        <p:spPr>
          <a:xfrm>
            <a:off x="0" y="-137159"/>
            <a:ext cx="12192000" cy="646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672109-677A-4722-43CA-D9D36BF70C91}"/>
              </a:ext>
            </a:extLst>
          </p:cNvPr>
          <p:cNvSpPr txBox="1"/>
          <p:nvPr/>
        </p:nvSpPr>
        <p:spPr>
          <a:xfrm>
            <a:off x="264160" y="1889760"/>
            <a:ext cx="2590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800" dirty="0">
              <a:latin typeface="Trebuchet MS" panose="020B0603020202020204" pitchFamily="34" charset="0"/>
            </a:endParaRPr>
          </a:p>
          <a:p>
            <a:pPr algn="l"/>
            <a:endParaRPr lang="en-US" sz="2800" dirty="0">
              <a:latin typeface="Trebuchet MS" panose="020B0603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DDC36A-7A08-AC98-C40E-409411EBFBA0}"/>
              </a:ext>
            </a:extLst>
          </p:cNvPr>
          <p:cNvSpPr txBox="1"/>
          <p:nvPr/>
        </p:nvSpPr>
        <p:spPr>
          <a:xfrm>
            <a:off x="1039660" y="1653436"/>
            <a:ext cx="14655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800" dirty="0">
              <a:latin typeface="Trebuchet MS" panose="020B0603020202020204" pitchFamily="34" charset="0"/>
            </a:endParaRPr>
          </a:p>
          <a:p>
            <a:pPr algn="l"/>
            <a:endParaRPr lang="en-US" sz="2800" dirty="0">
              <a:latin typeface="Trebuchet MS" panose="020B0603020202020204" pitchFamily="34" charset="0"/>
            </a:endParaRPr>
          </a:p>
        </p:txBody>
      </p:sp>
      <p:pic>
        <p:nvPicPr>
          <p:cNvPr id="6" name="Picture 5" descr="A person with blonde hair&#10;&#10;Description automatically generated">
            <a:extLst>
              <a:ext uri="{FF2B5EF4-FFF2-40B4-BE49-F238E27FC236}">
                <a16:creationId xmlns:a16="http://schemas.microsoft.com/office/drawing/2014/main" id="{210FB957-2486-6341-B7C3-118D06EFE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"/>
          <a:stretch/>
        </p:blipFill>
        <p:spPr>
          <a:xfrm>
            <a:off x="3082657" y="1216837"/>
            <a:ext cx="1848310" cy="2195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A7183B-6770-B54C-38D9-2A6995DC5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74" t="3013" r="6737" b="29220"/>
          <a:stretch/>
        </p:blipFill>
        <p:spPr>
          <a:xfrm>
            <a:off x="6387560" y="1200392"/>
            <a:ext cx="1948517" cy="2212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3E0157-02B7-3E8D-2E3F-6FDD4A742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575" y="3968937"/>
            <a:ext cx="1683749" cy="21955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683E93-E932-99EB-DB7E-E1E44BCEC0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158"/>
          <a:stretch/>
        </p:blipFill>
        <p:spPr>
          <a:xfrm>
            <a:off x="4667795" y="3882756"/>
            <a:ext cx="1838319" cy="21955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F8EDE3-9598-4F8B-258B-886FFACEF6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0094" y="3891318"/>
            <a:ext cx="1793351" cy="227321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B505ED-321B-2A1A-5C3B-904C1B9754B4}"/>
              </a:ext>
            </a:extLst>
          </p:cNvPr>
          <p:cNvSpPr txBox="1"/>
          <p:nvPr/>
        </p:nvSpPr>
        <p:spPr>
          <a:xfrm>
            <a:off x="2854960" y="3412431"/>
            <a:ext cx="2788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rebuchet MS" panose="020B0603020202020204" pitchFamily="34" charset="0"/>
              </a:rPr>
              <a:t>  </a:t>
            </a:r>
            <a:r>
              <a:rPr lang="en-US" b="1" dirty="0">
                <a:latin typeface="Trebuchet MS" panose="020B0603020202020204" pitchFamily="34" charset="0"/>
              </a:rPr>
              <a:t>Julianna Carlson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8AFFA9-CA7B-63AF-6B3B-03A931F914CD}"/>
              </a:ext>
            </a:extLst>
          </p:cNvPr>
          <p:cNvSpPr txBox="1"/>
          <p:nvPr/>
        </p:nvSpPr>
        <p:spPr>
          <a:xfrm flipH="1">
            <a:off x="6308369" y="3158836"/>
            <a:ext cx="2391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>
              <a:latin typeface="Trebuchet MS" panose="020B0603020202020204" pitchFamily="34" charset="0"/>
            </a:endParaRPr>
          </a:p>
          <a:p>
            <a:r>
              <a:rPr lang="en-US" b="1" dirty="0">
                <a:latin typeface="Trebuchet MS" panose="020B0603020202020204" pitchFamily="34" charset="0"/>
              </a:rPr>
              <a:t>Rep. Jasper Martus 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6B0D47-0C2C-AD33-3A46-7151483B728A}"/>
              </a:ext>
            </a:extLst>
          </p:cNvPr>
          <p:cNvSpPr txBox="1"/>
          <p:nvPr/>
        </p:nvSpPr>
        <p:spPr>
          <a:xfrm flipH="1">
            <a:off x="0" y="6369272"/>
            <a:ext cx="1051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rebuchet MS" panose="020B0603020202020204" pitchFamily="34" charset="0"/>
              </a:rPr>
              <a:t>                </a:t>
            </a:r>
            <a:r>
              <a:rPr lang="en-US" b="1" dirty="0">
                <a:latin typeface="Trebuchet MS" panose="020B0603020202020204" pitchFamily="34" charset="0"/>
              </a:rPr>
              <a:t>Jaimie Worker                              Hanna Schultze                               Christian Ko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949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5E6001-30D5-8C35-3936-730D55389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31" y="609600"/>
            <a:ext cx="11861075" cy="6130834"/>
          </a:xfrm>
        </p:spPr>
        <p:txBody>
          <a:bodyPr>
            <a:normAutofit lnSpcReduction="10000"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Our Agenda</a:t>
            </a:r>
          </a:p>
          <a:p>
            <a:pPr algn="l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Welcome</a:t>
            </a:r>
            <a:r>
              <a:rPr lang="en-US" sz="2000" b="1" dirty="0">
                <a:latin typeface="Trebuchet MS" panose="020B0603020202020204" pitchFamily="34" charset="0"/>
              </a:rPr>
              <a:t>:  Teri Banas</a:t>
            </a:r>
            <a:r>
              <a:rPr lang="en-US" sz="2000" dirty="0">
                <a:latin typeface="Trebuchet MS" panose="020B0603020202020204" pitchFamily="34" charset="0"/>
              </a:rPr>
              <a:t>, Director for Programs and Communications, Michigan’s Children</a:t>
            </a:r>
          </a:p>
          <a:p>
            <a:pPr algn="l"/>
            <a:endParaRPr lang="en-US" b="1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Guests</a:t>
            </a:r>
            <a:r>
              <a:rPr lang="en-US" sz="2000" dirty="0">
                <a:latin typeface="Trebuchet MS" panose="020B0603020202020204" pitchFamily="34" charset="0"/>
              </a:rPr>
              <a:t>: </a:t>
            </a:r>
            <a:r>
              <a:rPr lang="en-US" sz="2000" b="1" dirty="0">
                <a:latin typeface="Trebuchet MS" panose="020B0603020202020204" pitchFamily="34" charset="0"/>
              </a:rPr>
              <a:t>Jaimie Worker</a:t>
            </a:r>
            <a:r>
              <a:rPr lang="en-US" sz="2000" dirty="0">
                <a:latin typeface="Trebuchet MS" panose="020B0603020202020204" pitchFamily="34" charset="0"/>
              </a:rPr>
              <a:t>, Assoc. Director, Policy &amp; Advocacy</a:t>
            </a:r>
            <a:r>
              <a:rPr lang="en-US" sz="2000" i="1" dirty="0">
                <a:latin typeface="Trebuchet MS" panose="020B0603020202020204" pitchFamily="34" charset="0"/>
              </a:rPr>
              <a:t>, Caring Across Generations</a:t>
            </a:r>
          </a:p>
          <a:p>
            <a:pPr algn="l"/>
            <a:r>
              <a:rPr lang="en-US" sz="2000" b="1" dirty="0">
                <a:latin typeface="Trebuchet MS" panose="020B0603020202020204" pitchFamily="34" charset="0"/>
              </a:rPr>
              <a:t>               Julianna Carlson</a:t>
            </a:r>
            <a:r>
              <a:rPr lang="en-US" sz="2000" dirty="0">
                <a:latin typeface="Trebuchet MS" panose="020B0603020202020204" pitchFamily="34" charset="0"/>
              </a:rPr>
              <a:t>, Research Scientist</a:t>
            </a:r>
            <a:r>
              <a:rPr lang="en-US" sz="2000" i="1" dirty="0">
                <a:latin typeface="Trebuchet MS" panose="020B0603020202020204" pitchFamily="34" charset="0"/>
              </a:rPr>
              <a:t>, Child Trends</a:t>
            </a:r>
            <a:r>
              <a:rPr lang="en-US" sz="2000" i="1" kern="0" dirty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</a:p>
          <a:p>
            <a:pPr algn="l"/>
            <a:r>
              <a:rPr lang="en-US" sz="2000" kern="0" dirty="0">
                <a:solidFill>
                  <a:srgbClr val="222222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               </a:t>
            </a:r>
            <a:r>
              <a:rPr lang="en-US" sz="2000" b="1" kern="0" dirty="0">
                <a:solidFill>
                  <a:srgbClr val="222222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State Rep. Jasper Martus, </a:t>
            </a:r>
            <a:r>
              <a:rPr lang="en-US" sz="2000" kern="0" dirty="0">
                <a:solidFill>
                  <a:srgbClr val="222222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D-Flushing, </a:t>
            </a:r>
            <a:r>
              <a:rPr lang="en-US" sz="2000" i="1" kern="0" dirty="0">
                <a:solidFill>
                  <a:srgbClr val="222222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Michigan Legislature</a:t>
            </a:r>
            <a:endParaRPr lang="en-US" sz="2000" i="1" kern="0" dirty="0">
              <a:solidFill>
                <a:srgbClr val="222222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en-US" sz="2000" b="1" kern="0" dirty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              Hanna Schulze, </a:t>
            </a:r>
            <a:r>
              <a:rPr lang="en-US" sz="2000" kern="0" dirty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President, </a:t>
            </a:r>
            <a:r>
              <a:rPr lang="en-US" sz="2000" i="1" kern="0" dirty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People First Economy, Grand Rapids</a:t>
            </a:r>
          </a:p>
          <a:p>
            <a:pPr algn="l"/>
            <a:r>
              <a:rPr lang="en-US" sz="2000" i="1" kern="0" dirty="0">
                <a:solidFill>
                  <a:srgbClr val="222222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	   </a:t>
            </a:r>
            <a:r>
              <a:rPr lang="en-US" sz="2000" b="1" kern="0" dirty="0">
                <a:solidFill>
                  <a:srgbClr val="222222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Christian Ko</a:t>
            </a:r>
            <a:r>
              <a:rPr lang="en-US" sz="2000" kern="0" dirty="0">
                <a:solidFill>
                  <a:srgbClr val="222222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, Co-Chair, </a:t>
            </a:r>
            <a:r>
              <a:rPr lang="en-US" sz="2000" i="1" kern="0" dirty="0">
                <a:solidFill>
                  <a:srgbClr val="222222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Think Babies Michigan </a:t>
            </a:r>
            <a:endParaRPr lang="en-US" sz="2000" i="1" kern="0" dirty="0">
              <a:solidFill>
                <a:srgbClr val="222222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Presentations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:</a:t>
            </a:r>
          </a:p>
          <a:p>
            <a:pPr algn="l"/>
            <a:r>
              <a:rPr lang="en-US" sz="2000" dirty="0">
                <a:latin typeface="Trebuchet MS" panose="020B0603020202020204" pitchFamily="34" charset="0"/>
              </a:rPr>
              <a:t>	</a:t>
            </a:r>
            <a:r>
              <a:rPr lang="en-US" sz="2000" b="1" dirty="0">
                <a:latin typeface="Trebuchet MS" panose="020B0603020202020204" pitchFamily="34" charset="0"/>
              </a:rPr>
              <a:t>Julianna Carlson</a:t>
            </a:r>
            <a:r>
              <a:rPr lang="en-US" sz="2000" dirty="0">
                <a:latin typeface="Trebuchet MS" panose="020B0603020202020204" pitchFamily="34" charset="0"/>
              </a:rPr>
              <a:t>: “Recommendations for Creating  Equitable and Inclusive Paid Family    			      Leave Policies”:</a:t>
            </a:r>
          </a:p>
          <a:p>
            <a:pPr algn="l"/>
            <a:r>
              <a:rPr lang="en-US" sz="2000" dirty="0">
                <a:latin typeface="Trebuchet MS" panose="020B0603020202020204" pitchFamily="34" charset="0"/>
              </a:rPr>
              <a:t>            </a:t>
            </a:r>
            <a:r>
              <a:rPr lang="en-US" sz="2000" b="1" dirty="0">
                <a:latin typeface="Trebuchet MS" panose="020B0603020202020204" pitchFamily="34" charset="0"/>
              </a:rPr>
              <a:t>State Rep. Jasper Martus</a:t>
            </a:r>
            <a:r>
              <a:rPr lang="en-US" sz="2000" dirty="0">
                <a:latin typeface="Trebuchet MS" panose="020B0603020202020204" pitchFamily="34" charset="0"/>
              </a:rPr>
              <a:t>: “Capitol Update Status of Family and Medical Leave  	</a:t>
            </a:r>
          </a:p>
          <a:p>
            <a:pPr algn="l"/>
            <a:r>
              <a:rPr lang="en-US" sz="2000" dirty="0">
                <a:latin typeface="Trebuchet MS" panose="020B0603020202020204" pitchFamily="34" charset="0"/>
              </a:rPr>
              <a:t>				        Legislation”</a:t>
            </a:r>
            <a:br>
              <a:rPr lang="en-US" sz="2000" dirty="0">
                <a:latin typeface="Trebuchet MS" panose="020B0603020202020204" pitchFamily="34" charset="0"/>
              </a:rPr>
            </a:br>
            <a:endParaRPr lang="en-US" sz="2000" dirty="0">
              <a:latin typeface="Trebuchet MS" panose="020B0603020202020204" pitchFamily="34" charset="0"/>
            </a:endParaRPr>
          </a:p>
          <a:p>
            <a:pPr algn="l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Panelists Roundtable Discussion</a:t>
            </a:r>
            <a:r>
              <a:rPr lang="en-US" sz="2000" b="1" dirty="0">
                <a:latin typeface="Trebuchet MS" panose="020B0603020202020204" pitchFamily="34" charset="0"/>
              </a:rPr>
              <a:t>: Matt Gillard</a:t>
            </a:r>
            <a:r>
              <a:rPr lang="en-US" sz="2000" dirty="0">
                <a:latin typeface="Trebuchet MS" panose="020B0603020202020204" pitchFamily="34" charset="0"/>
              </a:rPr>
              <a:t>, President &amp; CEO, Michigan’s Children</a:t>
            </a:r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56A8-5CCF-E9D7-8CE7-8F0AB29ED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71"/>
          <a:stretch/>
        </p:blipFill>
        <p:spPr>
          <a:xfrm>
            <a:off x="0" y="-137159"/>
            <a:ext cx="12192000" cy="6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25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5E6001-30D5-8C35-3936-730D55389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137" y="618310"/>
            <a:ext cx="11564983" cy="5711370"/>
          </a:xfrm>
        </p:spPr>
        <p:txBody>
          <a:bodyPr>
            <a:normAutofit/>
          </a:bodyPr>
          <a:lstStyle/>
          <a:p>
            <a:pPr algn="l"/>
            <a:endParaRPr lang="en-US" sz="2000" b="1" spc="-7" dirty="0"/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56A8-5CCF-E9D7-8CE7-8F0AB29ED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71"/>
          <a:stretch/>
        </p:blipFill>
        <p:spPr>
          <a:xfrm>
            <a:off x="0" y="-137159"/>
            <a:ext cx="12192000" cy="646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05DA9C-5112-5F89-9414-986DD259DA1B}"/>
              </a:ext>
            </a:extLst>
          </p:cNvPr>
          <p:cNvSpPr txBox="1"/>
          <p:nvPr/>
        </p:nvSpPr>
        <p:spPr>
          <a:xfrm>
            <a:off x="182880" y="718456"/>
            <a:ext cx="1182624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Trebuchet MS" panose="020B0603020202020204" pitchFamily="34" charset="0"/>
              </a:rPr>
              <a:t>                     </a:t>
            </a:r>
          </a:p>
          <a:p>
            <a:endParaRPr lang="en-US" sz="4000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endParaRPr lang="en-US" sz="2800" b="1" dirty="0">
              <a:latin typeface="Trebuchet MS" panose="020B0603020202020204" pitchFamily="34" charset="0"/>
            </a:endParaRPr>
          </a:p>
          <a:p>
            <a:endParaRPr lang="en-US" sz="2800" b="1" dirty="0">
              <a:latin typeface="Trebuchet MS" panose="020B0603020202020204" pitchFamily="34" charset="0"/>
            </a:endParaRPr>
          </a:p>
          <a:p>
            <a:endParaRPr lang="en-US" sz="2800" b="1" dirty="0">
              <a:latin typeface="Trebuchet MS" panose="020B0603020202020204" pitchFamily="34" charset="0"/>
            </a:endParaRPr>
          </a:p>
          <a:p>
            <a:endParaRPr lang="en-US" sz="2800" b="1" dirty="0">
              <a:latin typeface="Trebuchet MS" panose="020B0603020202020204" pitchFamily="34" charset="0"/>
            </a:endParaRPr>
          </a:p>
          <a:p>
            <a:r>
              <a:rPr lang="en-US" sz="2800" dirty="0">
                <a:latin typeface="Trebuchet MS" panose="020B0603020202020204" pitchFamily="34" charset="0"/>
              </a:rPr>
              <a:t>                </a:t>
            </a:r>
          </a:p>
          <a:p>
            <a:r>
              <a:rPr lang="en-US" sz="2800" dirty="0">
                <a:latin typeface="Trebuchet MS" panose="020B0603020202020204" pitchFamily="34" charset="0"/>
              </a:rPr>
              <a:t>                     </a:t>
            </a:r>
            <a:r>
              <a:rPr lang="en-US" sz="3200" dirty="0">
                <a:latin typeface="Trebuchet MS" panose="020B0603020202020204" pitchFamily="34" charset="0"/>
              </a:rPr>
              <a:t> </a:t>
            </a:r>
            <a:r>
              <a:rPr lang="en-US" sz="2400" i="1" dirty="0">
                <a:latin typeface="Trebuchet MS" panose="020B0603020202020204" pitchFamily="34" charset="0"/>
              </a:rPr>
              <a:t>Research Scientist Julianna Carlson, Child Trends</a:t>
            </a:r>
            <a:endParaRPr lang="en-US" sz="2400" dirty="0">
              <a:latin typeface="Trebuchet MS" panose="020B0603020202020204" pitchFamily="34" charset="0"/>
            </a:endParaRPr>
          </a:p>
          <a:p>
            <a:r>
              <a:rPr lang="en-US" sz="2800" dirty="0">
                <a:latin typeface="Trebuchet MS" panose="020B0603020202020204" pitchFamily="34" charset="0"/>
              </a:rPr>
              <a:t>          </a:t>
            </a:r>
          </a:p>
          <a:p>
            <a:r>
              <a:rPr lang="en-US" sz="2800" dirty="0">
                <a:latin typeface="Trebuchet MS" panose="020B0603020202020204" pitchFamily="34" charset="0"/>
              </a:rPr>
              <a:t>           “</a:t>
            </a:r>
            <a:r>
              <a:rPr lang="en-US" sz="2800" b="1" dirty="0">
                <a:latin typeface="Trebuchet MS" panose="020B0603020202020204" pitchFamily="34" charset="0"/>
              </a:rPr>
              <a:t>Recommendations for Creating  Equitable and Inclusive </a:t>
            </a:r>
          </a:p>
          <a:p>
            <a:r>
              <a:rPr lang="en-US" sz="2800" b="1" dirty="0">
                <a:latin typeface="Trebuchet MS" panose="020B0603020202020204" pitchFamily="34" charset="0"/>
              </a:rPr>
              <a:t>                               Paid Family Leave Policies”</a:t>
            </a:r>
          </a:p>
          <a:p>
            <a:r>
              <a:rPr lang="en-US" sz="2800" b="1" dirty="0">
                <a:latin typeface="Trebuchet MS" panose="020B0603020202020204" pitchFamily="34" charset="0"/>
              </a:rPr>
              <a:t>               </a:t>
            </a:r>
          </a:p>
          <a:p>
            <a:endParaRPr lang="en-US" sz="2800" b="1" dirty="0">
              <a:latin typeface="Trebuchet MS" panose="020B0603020202020204" pitchFamily="34" charset="0"/>
            </a:endParaRPr>
          </a:p>
          <a:p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" name="Picture 5" descr="A person with blonde hair&#10;&#10;Description automatically generated">
            <a:extLst>
              <a:ext uri="{FF2B5EF4-FFF2-40B4-BE49-F238E27FC236}">
                <a16:creationId xmlns:a16="http://schemas.microsoft.com/office/drawing/2014/main" id="{208EC277-D185-578D-DC9A-CEAE56F25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"/>
          <a:stretch/>
        </p:blipFill>
        <p:spPr>
          <a:xfrm>
            <a:off x="4665714" y="931025"/>
            <a:ext cx="2320617" cy="27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60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B8CE-20C1-7D41-AA4F-A1200DAC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5" name="AutoShape 4" descr="impacts of paid parental leave on families and communities">
            <a:extLst>
              <a:ext uri="{FF2B5EF4-FFF2-40B4-BE49-F238E27FC236}">
                <a16:creationId xmlns:a16="http://schemas.microsoft.com/office/drawing/2014/main" id="{F71AB5FC-28A0-A439-2FF4-D47B78A813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pacts of paid parental leave on families and communities">
            <a:extLst>
              <a:ext uri="{FF2B5EF4-FFF2-40B4-BE49-F238E27FC236}">
                <a16:creationId xmlns:a16="http://schemas.microsoft.com/office/drawing/2014/main" id="{1509A16C-46E0-205C-C5A1-F0ABC6D997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4E6312BD-F18B-F272-384F-11D3860FC696}"/>
              </a:ext>
            </a:extLst>
          </p:cNvPr>
          <p:cNvGrpSpPr/>
          <p:nvPr/>
        </p:nvGrpSpPr>
        <p:grpSpPr>
          <a:xfrm>
            <a:off x="2727954" y="4048125"/>
            <a:ext cx="6736092" cy="556957"/>
            <a:chOff x="1512558" y="3538920"/>
            <a:chExt cx="6736092" cy="556957"/>
          </a:xfrm>
        </p:grpSpPr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A9FFE3E4-CDE8-1E67-F94F-55F4D7017E76}"/>
                </a:ext>
              </a:extLst>
            </p:cNvPr>
            <p:cNvGrpSpPr/>
            <p:nvPr/>
          </p:nvGrpSpPr>
          <p:grpSpPr>
            <a:xfrm>
              <a:off x="1512558" y="3538920"/>
              <a:ext cx="6736092" cy="556957"/>
              <a:chOff x="2324367" y="2850356"/>
              <a:chExt cx="7642038" cy="725489"/>
            </a:xfrm>
          </p:grpSpPr>
          <p:sp>
            <p:nvSpPr>
              <p:cNvPr id="1032" name="Shape 347">
                <a:extLst>
                  <a:ext uri="{FF2B5EF4-FFF2-40B4-BE49-F238E27FC236}">
                    <a16:creationId xmlns:a16="http://schemas.microsoft.com/office/drawing/2014/main" id="{763DDCB1-4E66-094B-F4CC-1479E74B18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9856" y="2850356"/>
                <a:ext cx="6916549" cy="725488"/>
              </a:xfrm>
              <a:prstGeom prst="rect">
                <a:avLst/>
              </a:prstGeom>
              <a:solidFill>
                <a:srgbClr val="F4D0E9"/>
              </a:solidFill>
            </p:spPr>
            <p:txBody>
              <a:bodyPr vert="horz" wrap="square" lIns="91425" tIns="91425" rIns="91425" bIns="91425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800" dirty="0">
                    <a:latin typeface="Lato" panose="020F0502020204030203" pitchFamily="34" charset="77"/>
                    <a:ea typeface="Verdana" charset="0"/>
                    <a:cs typeface="Verdana" charset="0"/>
                  </a:rPr>
                  <a:t>Provide at least 12 weeks of leave</a:t>
                </a:r>
                <a:endParaRPr lang="en" sz="1800" dirty="0">
                  <a:latin typeface="Lato" panose="020F0502020204030203" pitchFamily="34" charset="77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1034" name="Shape 347">
                <a:extLst>
                  <a:ext uri="{FF2B5EF4-FFF2-40B4-BE49-F238E27FC236}">
                    <a16:creationId xmlns:a16="http://schemas.microsoft.com/office/drawing/2014/main" id="{10B011EB-747C-77B4-AA1E-ECC3260EDE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24367" y="2850356"/>
                <a:ext cx="725488" cy="725489"/>
              </a:xfrm>
              <a:prstGeom prst="rect">
                <a:avLst/>
              </a:prstGeom>
              <a:solidFill>
                <a:srgbClr val="962573"/>
              </a:solidFill>
            </p:spPr>
            <p:txBody>
              <a:bodyPr vert="horz" wrap="square" lIns="91425" tIns="91425" rIns="91425" bIns="91425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" sz="2200" b="1" dirty="0">
                  <a:solidFill>
                    <a:schemeClr val="bg1"/>
                  </a:solidFill>
                  <a:latin typeface="Lato" panose="020F0502020204030203" pitchFamily="34" charset="77"/>
                  <a:ea typeface="Verdana" charset="0"/>
                  <a:cs typeface="Verdana" charset="0"/>
                </a:endParaRPr>
              </a:p>
            </p:txBody>
          </p:sp>
        </p:grpSp>
        <p:pic>
          <p:nvPicPr>
            <p:cNvPr id="1053" name="Graphic 1052" descr="Daily calendar with solid fill">
              <a:extLst>
                <a:ext uri="{FF2B5EF4-FFF2-40B4-BE49-F238E27FC236}">
                  <a16:creationId xmlns:a16="http://schemas.microsoft.com/office/drawing/2014/main" id="{3BF7669C-C33F-E4B3-AA05-CB1FEF8FC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03699" y="3581400"/>
              <a:ext cx="457200" cy="457200"/>
            </a:xfrm>
            <a:prstGeom prst="rect">
              <a:avLst/>
            </a:prstGeom>
          </p:spPr>
        </p:pic>
      </p:grpSp>
      <p:grpSp>
        <p:nvGrpSpPr>
          <p:cNvPr id="1076" name="Group 1075">
            <a:extLst>
              <a:ext uri="{FF2B5EF4-FFF2-40B4-BE49-F238E27FC236}">
                <a16:creationId xmlns:a16="http://schemas.microsoft.com/office/drawing/2014/main" id="{937C509F-8C52-B2D3-C227-B904150A03B2}"/>
              </a:ext>
            </a:extLst>
          </p:cNvPr>
          <p:cNvGrpSpPr/>
          <p:nvPr/>
        </p:nvGrpSpPr>
        <p:grpSpPr>
          <a:xfrm>
            <a:off x="2727954" y="5384516"/>
            <a:ext cx="6736092" cy="556957"/>
            <a:chOff x="1512558" y="4875311"/>
            <a:chExt cx="6736092" cy="556957"/>
          </a:xfrm>
        </p:grpSpPr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93F3C753-7995-D828-37DB-B71C8B801678}"/>
                </a:ext>
              </a:extLst>
            </p:cNvPr>
            <p:cNvGrpSpPr/>
            <p:nvPr/>
          </p:nvGrpSpPr>
          <p:grpSpPr>
            <a:xfrm>
              <a:off x="1512558" y="4875311"/>
              <a:ext cx="6736092" cy="556957"/>
              <a:chOff x="2324367" y="2850356"/>
              <a:chExt cx="7642038" cy="725489"/>
            </a:xfrm>
          </p:grpSpPr>
          <p:sp>
            <p:nvSpPr>
              <p:cNvPr id="1042" name="Shape 347">
                <a:extLst>
                  <a:ext uri="{FF2B5EF4-FFF2-40B4-BE49-F238E27FC236}">
                    <a16:creationId xmlns:a16="http://schemas.microsoft.com/office/drawing/2014/main" id="{3AE81D87-570B-3A5A-D23C-89E0DF9C1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9856" y="2850356"/>
                <a:ext cx="6916549" cy="725488"/>
              </a:xfrm>
              <a:prstGeom prst="rect">
                <a:avLst/>
              </a:prstGeom>
              <a:solidFill>
                <a:srgbClr val="F4D0E9"/>
              </a:solidFill>
            </p:spPr>
            <p:txBody>
              <a:bodyPr vert="horz" wrap="square" lIns="91425" tIns="91425" rIns="91425" bIns="91425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800" dirty="0">
                    <a:latin typeface="Lato" panose="020F0502020204030203" pitchFamily="34" charset="77"/>
                    <a:ea typeface="Verdana" charset="0"/>
                    <a:cs typeface="Verdana" charset="0"/>
                  </a:rPr>
                  <a:t>Be funded and implemented in a way that advances equity</a:t>
                </a:r>
                <a:endParaRPr lang="en" sz="1800" dirty="0">
                  <a:latin typeface="Lato" panose="020F0502020204030203" pitchFamily="34" charset="77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1044" name="Shape 347">
                <a:extLst>
                  <a:ext uri="{FF2B5EF4-FFF2-40B4-BE49-F238E27FC236}">
                    <a16:creationId xmlns:a16="http://schemas.microsoft.com/office/drawing/2014/main" id="{B03D9B43-B024-1A5E-3144-76C3FCF68F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24367" y="2850356"/>
                <a:ext cx="725488" cy="725489"/>
              </a:xfrm>
              <a:prstGeom prst="rect">
                <a:avLst/>
              </a:prstGeom>
              <a:solidFill>
                <a:srgbClr val="962573"/>
              </a:solidFill>
            </p:spPr>
            <p:txBody>
              <a:bodyPr vert="horz" wrap="square" lIns="91425" tIns="91425" rIns="91425" bIns="91425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" sz="2200" b="1" dirty="0">
                  <a:solidFill>
                    <a:schemeClr val="bg1"/>
                  </a:solidFill>
                  <a:latin typeface="Lato" panose="020F0502020204030203" pitchFamily="34" charset="77"/>
                  <a:ea typeface="Verdana" charset="0"/>
                  <a:cs typeface="Verdana" charset="0"/>
                </a:endParaRPr>
              </a:p>
            </p:txBody>
          </p:sp>
        </p:grpSp>
        <p:pic>
          <p:nvPicPr>
            <p:cNvPr id="1057" name="Graphic 1056" descr="Cheers with solid fill">
              <a:extLst>
                <a:ext uri="{FF2B5EF4-FFF2-40B4-BE49-F238E27FC236}">
                  <a16:creationId xmlns:a16="http://schemas.microsoft.com/office/drawing/2014/main" id="{39B7CB20-1717-C42D-E96B-9DEBD778D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97410" y="4918044"/>
              <a:ext cx="457200" cy="457200"/>
            </a:xfrm>
            <a:prstGeom prst="rect">
              <a:avLst/>
            </a:prstGeom>
          </p:spPr>
        </p:pic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7E635B06-3E4D-7514-1743-7DBAD69713BC}"/>
              </a:ext>
            </a:extLst>
          </p:cNvPr>
          <p:cNvGrpSpPr/>
          <p:nvPr/>
        </p:nvGrpSpPr>
        <p:grpSpPr>
          <a:xfrm>
            <a:off x="2727954" y="4715001"/>
            <a:ext cx="6736092" cy="556957"/>
            <a:chOff x="1512558" y="4205796"/>
            <a:chExt cx="6736092" cy="556957"/>
          </a:xfrm>
        </p:grpSpPr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E3BAAC32-613D-37CF-5421-E34DB1A28E45}"/>
                </a:ext>
              </a:extLst>
            </p:cNvPr>
            <p:cNvGrpSpPr/>
            <p:nvPr/>
          </p:nvGrpSpPr>
          <p:grpSpPr>
            <a:xfrm>
              <a:off x="1512558" y="4205796"/>
              <a:ext cx="6736092" cy="556957"/>
              <a:chOff x="2324367" y="2850356"/>
              <a:chExt cx="7642038" cy="725489"/>
            </a:xfrm>
          </p:grpSpPr>
          <p:sp>
            <p:nvSpPr>
              <p:cNvPr id="1037" name="Shape 347">
                <a:extLst>
                  <a:ext uri="{FF2B5EF4-FFF2-40B4-BE49-F238E27FC236}">
                    <a16:creationId xmlns:a16="http://schemas.microsoft.com/office/drawing/2014/main" id="{F89224CB-B287-4AAD-2F5E-4B9303FEDE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9856" y="2850356"/>
                <a:ext cx="6916549" cy="725488"/>
              </a:xfrm>
              <a:prstGeom prst="rect">
                <a:avLst/>
              </a:prstGeom>
              <a:solidFill>
                <a:srgbClr val="F4D0E9"/>
              </a:solidFill>
            </p:spPr>
            <p:txBody>
              <a:bodyPr vert="horz" wrap="square" lIns="91425" tIns="91425" rIns="91425" bIns="91425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800" dirty="0">
                    <a:latin typeface="Lato" panose="020F0502020204030203" pitchFamily="34" charset="77"/>
                    <a:ea typeface="Verdana" charset="0"/>
                    <a:cs typeface="Verdana" charset="0"/>
                  </a:rPr>
                  <a:t>Ensure job protection for all workers taking leave</a:t>
                </a:r>
                <a:endParaRPr lang="en" sz="1800" dirty="0">
                  <a:latin typeface="Lato" panose="020F0502020204030203" pitchFamily="34" charset="77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1039" name="Shape 347">
                <a:extLst>
                  <a:ext uri="{FF2B5EF4-FFF2-40B4-BE49-F238E27FC236}">
                    <a16:creationId xmlns:a16="http://schemas.microsoft.com/office/drawing/2014/main" id="{4AFB63B6-03CC-D268-1818-AFF44BC760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24367" y="2850356"/>
                <a:ext cx="725488" cy="725489"/>
              </a:xfrm>
              <a:prstGeom prst="rect">
                <a:avLst/>
              </a:prstGeom>
              <a:solidFill>
                <a:srgbClr val="962573"/>
              </a:solidFill>
            </p:spPr>
            <p:txBody>
              <a:bodyPr vert="horz" wrap="square" lIns="91425" tIns="91425" rIns="91425" bIns="91425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" sz="2200" b="1" dirty="0">
                  <a:solidFill>
                    <a:schemeClr val="bg1"/>
                  </a:solidFill>
                  <a:latin typeface="Lato" panose="020F0502020204030203" pitchFamily="34" charset="77"/>
                  <a:ea typeface="Verdana" charset="0"/>
                  <a:cs typeface="Verdana" charset="0"/>
                </a:endParaRPr>
              </a:p>
            </p:txBody>
          </p:sp>
        </p:grpSp>
        <p:pic>
          <p:nvPicPr>
            <p:cNvPr id="1061" name="Graphic 1060" descr="Shield Tick with solid fill">
              <a:extLst>
                <a:ext uri="{FF2B5EF4-FFF2-40B4-BE49-F238E27FC236}">
                  <a16:creationId xmlns:a16="http://schemas.microsoft.com/office/drawing/2014/main" id="{D1E74570-106A-B107-6667-6442F5FC0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97410" y="4255674"/>
              <a:ext cx="457200" cy="457200"/>
            </a:xfrm>
            <a:prstGeom prst="rect">
              <a:avLst/>
            </a:prstGeom>
          </p:spPr>
        </p:pic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00DD5C06-0588-4505-7B16-06761565B533}"/>
              </a:ext>
            </a:extLst>
          </p:cNvPr>
          <p:cNvGrpSpPr/>
          <p:nvPr/>
        </p:nvGrpSpPr>
        <p:grpSpPr>
          <a:xfrm>
            <a:off x="2727954" y="3381248"/>
            <a:ext cx="6736092" cy="556957"/>
            <a:chOff x="1512558" y="2872043"/>
            <a:chExt cx="6736092" cy="556957"/>
          </a:xfrm>
        </p:grpSpPr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C2021BE1-85AA-B1F2-519E-A6CD4B704036}"/>
                </a:ext>
              </a:extLst>
            </p:cNvPr>
            <p:cNvGrpSpPr/>
            <p:nvPr/>
          </p:nvGrpSpPr>
          <p:grpSpPr>
            <a:xfrm>
              <a:off x="1512558" y="2872043"/>
              <a:ext cx="6736092" cy="556957"/>
              <a:chOff x="2324367" y="2850356"/>
              <a:chExt cx="7642038" cy="725489"/>
            </a:xfrm>
          </p:grpSpPr>
          <p:sp>
            <p:nvSpPr>
              <p:cNvPr id="1026" name="Shape 347">
                <a:extLst>
                  <a:ext uri="{FF2B5EF4-FFF2-40B4-BE49-F238E27FC236}">
                    <a16:creationId xmlns:a16="http://schemas.microsoft.com/office/drawing/2014/main" id="{8AA44DF4-8B31-B9EF-1BBA-45721C71241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9856" y="2850356"/>
                <a:ext cx="6916549" cy="725488"/>
              </a:xfrm>
              <a:prstGeom prst="rect">
                <a:avLst/>
              </a:prstGeom>
              <a:solidFill>
                <a:srgbClr val="F4D0E9"/>
              </a:solidFill>
            </p:spPr>
            <p:txBody>
              <a:bodyPr vert="horz" wrap="square" lIns="91425" tIns="91425" rIns="91425" bIns="91425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800" dirty="0">
                    <a:latin typeface="Lato" panose="020F0502020204030203" pitchFamily="34" charset="77"/>
                    <a:ea typeface="Verdana" charset="0"/>
                    <a:cs typeface="Verdana" charset="0"/>
                  </a:rPr>
                  <a:t>Adequately reimburse workers’ wages</a:t>
                </a:r>
                <a:endParaRPr lang="en" sz="1800" dirty="0">
                  <a:latin typeface="Lato" panose="020F0502020204030203" pitchFamily="34" charset="77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1028" name="Shape 347">
                <a:extLst>
                  <a:ext uri="{FF2B5EF4-FFF2-40B4-BE49-F238E27FC236}">
                    <a16:creationId xmlns:a16="http://schemas.microsoft.com/office/drawing/2014/main" id="{1C3F3752-A67B-2004-4D35-FEEC9366A6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24367" y="2850356"/>
                <a:ext cx="725488" cy="725489"/>
              </a:xfrm>
              <a:prstGeom prst="rect">
                <a:avLst/>
              </a:prstGeom>
              <a:solidFill>
                <a:srgbClr val="962573"/>
              </a:solidFill>
            </p:spPr>
            <p:txBody>
              <a:bodyPr vert="horz" wrap="square" lIns="91425" tIns="91425" rIns="91425" bIns="91425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" sz="2200" b="1" dirty="0">
                  <a:solidFill>
                    <a:schemeClr val="bg1"/>
                  </a:solidFill>
                  <a:latin typeface="Lato" panose="020F0502020204030203" pitchFamily="34" charset="77"/>
                  <a:ea typeface="Verdana" charset="0"/>
                  <a:cs typeface="Verdana" charset="0"/>
                </a:endParaRPr>
              </a:p>
            </p:txBody>
          </p:sp>
        </p:grpSp>
        <p:pic>
          <p:nvPicPr>
            <p:cNvPr id="1063" name="Graphic 1062" descr="Loan with solid fill">
              <a:extLst>
                <a:ext uri="{FF2B5EF4-FFF2-40B4-BE49-F238E27FC236}">
                  <a16:creationId xmlns:a16="http://schemas.microsoft.com/office/drawing/2014/main" id="{CDECED8E-A435-1210-ADC7-3C3CBC130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97410" y="2921920"/>
              <a:ext cx="457200" cy="457200"/>
            </a:xfrm>
            <a:prstGeom prst="rect">
              <a:avLst/>
            </a:prstGeom>
          </p:spPr>
        </p:pic>
      </p:grpSp>
      <p:grpSp>
        <p:nvGrpSpPr>
          <p:cNvPr id="1077" name="Group 1076">
            <a:extLst>
              <a:ext uri="{FF2B5EF4-FFF2-40B4-BE49-F238E27FC236}">
                <a16:creationId xmlns:a16="http://schemas.microsoft.com/office/drawing/2014/main" id="{50DDD035-D167-8179-C92C-0BCC66A4D334}"/>
              </a:ext>
            </a:extLst>
          </p:cNvPr>
          <p:cNvGrpSpPr/>
          <p:nvPr/>
        </p:nvGrpSpPr>
        <p:grpSpPr>
          <a:xfrm>
            <a:off x="2727954" y="6048756"/>
            <a:ext cx="6736092" cy="556957"/>
            <a:chOff x="1512558" y="5539551"/>
            <a:chExt cx="6736092" cy="556957"/>
          </a:xfrm>
        </p:grpSpPr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B50D84B1-F407-0707-5403-5C2D69BC08AA}"/>
                </a:ext>
              </a:extLst>
            </p:cNvPr>
            <p:cNvGrpSpPr/>
            <p:nvPr/>
          </p:nvGrpSpPr>
          <p:grpSpPr>
            <a:xfrm>
              <a:off x="1512558" y="5539551"/>
              <a:ext cx="6736092" cy="556957"/>
              <a:chOff x="2324367" y="2850356"/>
              <a:chExt cx="7642038" cy="725489"/>
            </a:xfrm>
          </p:grpSpPr>
          <p:sp>
            <p:nvSpPr>
              <p:cNvPr id="1047" name="Shape 347">
                <a:extLst>
                  <a:ext uri="{FF2B5EF4-FFF2-40B4-BE49-F238E27FC236}">
                    <a16:creationId xmlns:a16="http://schemas.microsoft.com/office/drawing/2014/main" id="{418C6888-E767-85C2-94C8-9AA27BD4E5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9856" y="2850356"/>
                <a:ext cx="6916549" cy="725488"/>
              </a:xfrm>
              <a:prstGeom prst="rect">
                <a:avLst/>
              </a:prstGeom>
              <a:solidFill>
                <a:srgbClr val="F4D0E9"/>
              </a:solidFill>
            </p:spPr>
            <p:txBody>
              <a:bodyPr vert="horz" wrap="square" lIns="91425" tIns="91425" rIns="91425" bIns="91425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800" dirty="0">
                    <a:latin typeface="Lato" panose="020F0502020204030203" pitchFamily="34" charset="77"/>
                    <a:ea typeface="Verdana" charset="0"/>
                    <a:cs typeface="Verdana" charset="0"/>
                  </a:rPr>
                  <a:t>Include outreach and communication plans</a:t>
                </a:r>
                <a:endParaRPr lang="en" sz="1800" dirty="0">
                  <a:latin typeface="Lato" panose="020F0502020204030203" pitchFamily="34" charset="77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1049" name="Shape 347">
                <a:extLst>
                  <a:ext uri="{FF2B5EF4-FFF2-40B4-BE49-F238E27FC236}">
                    <a16:creationId xmlns:a16="http://schemas.microsoft.com/office/drawing/2014/main" id="{1DC29E2E-6F18-A63E-24A0-3174ED44A4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24367" y="2850356"/>
                <a:ext cx="725488" cy="725489"/>
              </a:xfrm>
              <a:prstGeom prst="rect">
                <a:avLst/>
              </a:prstGeom>
              <a:solidFill>
                <a:srgbClr val="962573"/>
              </a:solidFill>
            </p:spPr>
            <p:txBody>
              <a:bodyPr vert="horz" wrap="square" lIns="91425" tIns="91425" rIns="91425" bIns="91425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" sz="2200" b="1" dirty="0">
                  <a:solidFill>
                    <a:schemeClr val="bg1"/>
                  </a:solidFill>
                  <a:latin typeface="Lato" panose="020F0502020204030203" pitchFamily="34" charset="77"/>
                  <a:ea typeface="Verdana" charset="0"/>
                  <a:cs typeface="Verdana" charset="0"/>
                </a:endParaRPr>
              </a:p>
            </p:txBody>
          </p:sp>
        </p:grpSp>
        <p:pic>
          <p:nvPicPr>
            <p:cNvPr id="1067" name="Graphic 1066" descr="Chat outline">
              <a:extLst>
                <a:ext uri="{FF2B5EF4-FFF2-40B4-BE49-F238E27FC236}">
                  <a16:creationId xmlns:a16="http://schemas.microsoft.com/office/drawing/2014/main" id="{50DEAC70-8CFA-D222-F57D-65D2F65CC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612961" y="5589429"/>
              <a:ext cx="457200" cy="457200"/>
            </a:xfrm>
            <a:prstGeom prst="rect">
              <a:avLst/>
            </a:prstGeom>
          </p:spPr>
        </p:pic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DDC0404-2865-8B49-98F1-90C0D3B74775}"/>
              </a:ext>
            </a:extLst>
          </p:cNvPr>
          <p:cNvGrpSpPr/>
          <p:nvPr/>
        </p:nvGrpSpPr>
        <p:grpSpPr>
          <a:xfrm>
            <a:off x="2727954" y="2714370"/>
            <a:ext cx="6736092" cy="556957"/>
            <a:chOff x="1512558" y="2205165"/>
            <a:chExt cx="6736092" cy="556957"/>
          </a:xfrm>
        </p:grpSpPr>
        <p:sp>
          <p:nvSpPr>
            <p:cNvPr id="9" name="Shape 347">
              <a:extLst>
                <a:ext uri="{FF2B5EF4-FFF2-40B4-BE49-F238E27FC236}">
                  <a16:creationId xmlns:a16="http://schemas.microsoft.com/office/drawing/2014/main" id="{A3A4297D-A2E1-7FAB-6CF7-EDFCB958C416}"/>
                </a:ext>
              </a:extLst>
            </p:cNvPr>
            <p:cNvSpPr txBox="1">
              <a:spLocks/>
            </p:cNvSpPr>
            <p:nvPr/>
          </p:nvSpPr>
          <p:spPr>
            <a:xfrm>
              <a:off x="2152042" y="2205165"/>
              <a:ext cx="6096608" cy="556956"/>
            </a:xfrm>
            <a:prstGeom prst="rect">
              <a:avLst/>
            </a:prstGeom>
            <a:solidFill>
              <a:srgbClr val="F4D0E9"/>
            </a:solidFill>
          </p:spPr>
          <p:txBody>
            <a:bodyPr vert="horz" wrap="square" lIns="91425" tIns="91425" rIns="91425" bIns="91425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dirty="0">
                  <a:latin typeface="Lato" panose="020F0502020204030203" pitchFamily="34" charset="77"/>
                  <a:ea typeface="Verdana" charset="0"/>
                  <a:cs typeface="Verdana" charset="0"/>
                </a:rPr>
                <a:t>Have inclusive definitions of families and workers</a:t>
              </a:r>
              <a:endParaRPr lang="en" sz="1800" dirty="0">
                <a:latin typeface="Lato" panose="020F0502020204030203" pitchFamily="34" charset="77"/>
                <a:ea typeface="Verdana" charset="0"/>
                <a:cs typeface="Verdana" charset="0"/>
              </a:endParaRPr>
            </a:p>
          </p:txBody>
        </p:sp>
        <p:sp>
          <p:nvSpPr>
            <p:cNvPr id="10" name="Shape 347">
              <a:extLst>
                <a:ext uri="{FF2B5EF4-FFF2-40B4-BE49-F238E27FC236}">
                  <a16:creationId xmlns:a16="http://schemas.microsoft.com/office/drawing/2014/main" id="{B14B63FC-9A33-2F64-6173-24EECED9A4D0}"/>
                </a:ext>
              </a:extLst>
            </p:cNvPr>
            <p:cNvSpPr txBox="1">
              <a:spLocks/>
            </p:cNvSpPr>
            <p:nvPr/>
          </p:nvSpPr>
          <p:spPr>
            <a:xfrm>
              <a:off x="1512558" y="2205165"/>
              <a:ext cx="639483" cy="556957"/>
            </a:xfrm>
            <a:prstGeom prst="rect">
              <a:avLst/>
            </a:prstGeom>
            <a:solidFill>
              <a:srgbClr val="962573"/>
            </a:solidFill>
          </p:spPr>
          <p:txBody>
            <a:bodyPr vert="horz" wrap="square" lIns="91425" tIns="91425" rIns="91425" bIns="91425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" sz="2200" b="1" dirty="0">
                <a:solidFill>
                  <a:schemeClr val="bg1"/>
                </a:solidFill>
                <a:latin typeface="Lato" panose="020F0502020204030203" pitchFamily="34" charset="77"/>
                <a:ea typeface="Verdana" charset="0"/>
                <a:cs typeface="Verdana" charset="0"/>
              </a:endParaRPr>
            </a:p>
          </p:txBody>
        </p:sp>
        <p:pic>
          <p:nvPicPr>
            <p:cNvPr id="1071" name="Graphic 1070" descr="Man with baby with solid fill">
              <a:extLst>
                <a:ext uri="{FF2B5EF4-FFF2-40B4-BE49-F238E27FC236}">
                  <a16:creationId xmlns:a16="http://schemas.microsoft.com/office/drawing/2014/main" id="{AB99C20E-F96F-917B-788D-686ACCBD2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97410" y="2252915"/>
              <a:ext cx="457200" cy="457200"/>
            </a:xfrm>
            <a:prstGeom prst="rect">
              <a:avLst/>
            </a:prstGeom>
          </p:spPr>
        </p:pic>
      </p:grpSp>
      <p:sp>
        <p:nvSpPr>
          <p:cNvPr id="1079" name="TextBox 1078">
            <a:extLst>
              <a:ext uri="{FF2B5EF4-FFF2-40B4-BE49-F238E27FC236}">
                <a16:creationId xmlns:a16="http://schemas.microsoft.com/office/drawing/2014/main" id="{7B4B5C62-B44B-886C-F7DF-76C309F9D896}"/>
              </a:ext>
            </a:extLst>
          </p:cNvPr>
          <p:cNvSpPr txBox="1"/>
          <p:nvPr/>
        </p:nvSpPr>
        <p:spPr>
          <a:xfrm>
            <a:off x="838200" y="202106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Lato" panose="020F0502020204030203" pitchFamily="34" charset="0"/>
              </a:rPr>
              <a:t>Paid parental leave policies should:</a:t>
            </a:r>
          </a:p>
        </p:txBody>
      </p:sp>
      <p:pic>
        <p:nvPicPr>
          <p:cNvPr id="1081" name="Picture 1080" descr="Logo&#10;&#10;Description automatically generated">
            <a:extLst>
              <a:ext uri="{FF2B5EF4-FFF2-40B4-BE49-F238E27FC236}">
                <a16:creationId xmlns:a16="http://schemas.microsoft.com/office/drawing/2014/main" id="{80092D63-C2DC-894A-409C-FFE2E6A04C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82174" y="936455"/>
            <a:ext cx="2303431" cy="11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01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5E6001-30D5-8C35-3936-730D55389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137" y="618310"/>
            <a:ext cx="11564983" cy="5711370"/>
          </a:xfrm>
        </p:spPr>
        <p:txBody>
          <a:bodyPr>
            <a:normAutofit/>
          </a:bodyPr>
          <a:lstStyle/>
          <a:p>
            <a:pPr algn="l"/>
            <a:endParaRPr lang="en-US" sz="2000" b="1" spc="-7" dirty="0"/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56A8-5CCF-E9D7-8CE7-8F0AB29ED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71"/>
          <a:stretch/>
        </p:blipFill>
        <p:spPr>
          <a:xfrm>
            <a:off x="0" y="-137159"/>
            <a:ext cx="12192000" cy="646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05DA9C-5112-5F89-9414-986DD259DA1B}"/>
              </a:ext>
            </a:extLst>
          </p:cNvPr>
          <p:cNvSpPr txBox="1"/>
          <p:nvPr/>
        </p:nvSpPr>
        <p:spPr>
          <a:xfrm>
            <a:off x="955964" y="4023360"/>
            <a:ext cx="1067245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rebuchet MS" panose="020B0603020202020204" pitchFamily="34" charset="0"/>
              </a:rPr>
              <a:t>                              </a:t>
            </a:r>
            <a:r>
              <a:rPr lang="en-US" sz="2400" i="1" dirty="0">
                <a:latin typeface="Trebuchet MS" panose="020B0603020202020204" pitchFamily="34" charset="0"/>
              </a:rPr>
              <a:t>State Rep. Jasper Martus, D-Flushing</a:t>
            </a:r>
            <a:r>
              <a:rPr lang="en-US" sz="4000" i="1" dirty="0">
                <a:latin typeface="Trebuchet MS" panose="020B0603020202020204" pitchFamily="34" charset="0"/>
              </a:rPr>
              <a:t> </a:t>
            </a:r>
          </a:p>
          <a:p>
            <a:endParaRPr lang="en-US" sz="2800" b="1" dirty="0">
              <a:latin typeface="Trebuchet MS" panose="020B0603020202020204" pitchFamily="34" charset="0"/>
            </a:endParaRPr>
          </a:p>
          <a:p>
            <a:r>
              <a:rPr lang="en-US" sz="2800" b="1" dirty="0">
                <a:latin typeface="Trebuchet MS" panose="020B0603020202020204" pitchFamily="34" charset="0"/>
              </a:rPr>
              <a:t>    “Capitol Update: Status of Family and Medical Leave 						Legislation”</a:t>
            </a:r>
            <a:br>
              <a:rPr lang="en-US" sz="4000" b="1" dirty="0">
                <a:latin typeface="Trebuchet MS" panose="020B0603020202020204" pitchFamily="34" charset="0"/>
              </a:rPr>
            </a:b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752A06-A9BE-E4E4-EB53-5E1F42279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74" t="3013" r="6737" b="29220"/>
          <a:stretch/>
        </p:blipFill>
        <p:spPr>
          <a:xfrm>
            <a:off x="5034437" y="1058786"/>
            <a:ext cx="2515511" cy="28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5E6001-30D5-8C35-3936-730D55389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7098" y="953590"/>
            <a:ext cx="7032022" cy="5721530"/>
          </a:xfrm>
        </p:spPr>
        <p:txBody>
          <a:bodyPr>
            <a:normAutofit/>
          </a:bodyPr>
          <a:lstStyle/>
          <a:p>
            <a:pPr algn="l"/>
            <a:endParaRPr lang="en-US" sz="2000" b="1" spc="-7" dirty="0"/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56A8-5CCF-E9D7-8CE7-8F0AB29ED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71"/>
          <a:stretch/>
        </p:blipFill>
        <p:spPr>
          <a:xfrm>
            <a:off x="0" y="-137159"/>
            <a:ext cx="12192000" cy="646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F026C7-976E-B24B-737A-737EB222E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54"/>
          <a:stretch/>
        </p:blipFill>
        <p:spPr>
          <a:xfrm>
            <a:off x="162740" y="953590"/>
            <a:ext cx="2112879" cy="2651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9EED75-6CDB-E52A-BBCF-A492F3ED30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58"/>
          <a:stretch/>
        </p:blipFill>
        <p:spPr>
          <a:xfrm>
            <a:off x="2388858" y="953590"/>
            <a:ext cx="2306843" cy="27551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24FD68-9AD3-63B5-3931-C3C6F83961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77"/>
          <a:stretch/>
        </p:blipFill>
        <p:spPr>
          <a:xfrm>
            <a:off x="2388857" y="3919946"/>
            <a:ext cx="2306843" cy="27551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B6B7FA-6116-AAEA-AA51-E654EF2A81C1}"/>
              </a:ext>
            </a:extLst>
          </p:cNvPr>
          <p:cNvSpPr txBox="1"/>
          <p:nvPr/>
        </p:nvSpPr>
        <p:spPr>
          <a:xfrm>
            <a:off x="4977098" y="953590"/>
            <a:ext cx="69327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Overview: </a:t>
            </a:r>
            <a:r>
              <a:rPr lang="en-US" sz="2400" b="1" dirty="0">
                <a:solidFill>
                  <a:srgbClr val="333333"/>
                </a:solidFill>
                <a:latin typeface="Trebuchet MS" panose="020B0603020202020204" pitchFamily="34" charset="0"/>
              </a:rPr>
              <a:t>Efforts of National and State-based organizations and the Coalition that’s heading the charge for a mandatory paid family and medical leave plan in Michigan.</a:t>
            </a:r>
          </a:p>
          <a:p>
            <a:endParaRPr lang="en-US" sz="2400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r>
              <a:rPr lang="en-US" sz="2400" b="1" dirty="0">
                <a:latin typeface="Trebuchet MS" panose="020B0603020202020204" pitchFamily="34" charset="0"/>
              </a:rPr>
              <a:t>Jaimie Worker </a:t>
            </a:r>
            <a:r>
              <a:rPr lang="en-US" sz="2400" dirty="0">
                <a:latin typeface="Trebuchet MS" panose="020B0603020202020204" pitchFamily="34" charset="0"/>
              </a:rPr>
              <a:t>of</a:t>
            </a:r>
            <a:r>
              <a:rPr lang="en-US" sz="2400" b="1" dirty="0">
                <a:latin typeface="Trebuchet MS" panose="020B0603020202020204" pitchFamily="34" charset="0"/>
              </a:rPr>
              <a:t> </a:t>
            </a:r>
            <a:r>
              <a:rPr lang="en-US" sz="2400" i="1" dirty="0">
                <a:latin typeface="Trebuchet MS" panose="020B0603020202020204" pitchFamily="34" charset="0"/>
              </a:rPr>
              <a:t>Caring Across Generations, and </a:t>
            </a:r>
            <a:r>
              <a:rPr lang="en-US" sz="2400" b="1" kern="0" dirty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Hanna Schulze </a:t>
            </a:r>
            <a:r>
              <a:rPr lang="en-US" sz="2400" kern="0" dirty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of</a:t>
            </a:r>
            <a:r>
              <a:rPr lang="en-US" sz="2400" b="1" kern="0" dirty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kern="0" dirty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First Economy of Grand Rapids </a:t>
            </a:r>
            <a:r>
              <a:rPr lang="en-US" sz="2400" kern="0" dirty="0">
                <a:solidFill>
                  <a:srgbClr val="222222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</a:rPr>
              <a:t>discuss the Coalition efforts underway.</a:t>
            </a:r>
          </a:p>
          <a:p>
            <a:endParaRPr lang="en-US" dirty="0">
              <a:solidFill>
                <a:srgbClr val="333333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6997A9-363C-1C2C-6E7F-ADA71112508A}"/>
              </a:ext>
            </a:extLst>
          </p:cNvPr>
          <p:cNvSpPr txBox="1"/>
          <p:nvPr/>
        </p:nvSpPr>
        <p:spPr>
          <a:xfrm>
            <a:off x="4977098" y="4277577"/>
            <a:ext cx="579520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Parent Perspective:</a:t>
            </a:r>
            <a:r>
              <a:rPr lang="en-US" sz="2400" b="1" dirty="0">
                <a:latin typeface="Trebuchet MS" panose="020B0603020202020204" pitchFamily="34" charset="0"/>
              </a:rPr>
              <a:t> Christian Ko</a:t>
            </a:r>
            <a:r>
              <a:rPr lang="en-US" sz="2400" dirty="0">
                <a:latin typeface="Trebuchet MS" panose="020B0603020202020204" pitchFamily="34" charset="0"/>
              </a:rPr>
              <a:t> of </a:t>
            </a:r>
            <a:r>
              <a:rPr lang="en-US" sz="2400" i="1" dirty="0">
                <a:latin typeface="Trebuchet MS" panose="020B0603020202020204" pitchFamily="34" charset="0"/>
              </a:rPr>
              <a:t>Think Babies Michigan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And what parents of young families are saying around the state.</a:t>
            </a:r>
          </a:p>
          <a:p>
            <a:endParaRPr lang="en-US" sz="2000" dirty="0">
              <a:latin typeface="Trebuchet MS" panose="020B0603020202020204" pitchFamily="34" charset="0"/>
            </a:endParaRPr>
          </a:p>
          <a:p>
            <a:r>
              <a:rPr lang="en-US" sz="2000" dirty="0">
                <a:latin typeface="Trebuchet MS" panose="020B06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4932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5E6001-30D5-8C35-3936-730D55389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636" y="772160"/>
            <a:ext cx="11593485" cy="5709920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latin typeface="Trebuchet MS" panose="020B0603020202020204" pitchFamily="34" charset="0"/>
              </a:rPr>
              <a:t>    </a:t>
            </a:r>
            <a:r>
              <a:rPr lang="en-US" sz="3600" b="1" dirty="0">
                <a:solidFill>
                  <a:srgbClr val="C00000"/>
                </a:solidFill>
                <a:latin typeface="Trebuchet MS" panose="020B0603020202020204" pitchFamily="34" charset="0"/>
              </a:rPr>
              <a:t>Panel Talk with Matt Gillard</a:t>
            </a:r>
          </a:p>
          <a:p>
            <a:pPr algn="l"/>
            <a:endParaRPr lang="en-US" sz="2000" dirty="0">
              <a:latin typeface="Trebuchet MS" panose="020B0603020202020204" pitchFamily="34" charset="0"/>
            </a:endParaRPr>
          </a:p>
          <a:p>
            <a:pPr algn="l"/>
            <a:endParaRPr lang="en-US" sz="2000" dirty="0">
              <a:latin typeface="Trebuchet MS" panose="020B0603020202020204" pitchFamily="34" charset="0"/>
            </a:endParaRPr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56A8-5CCF-E9D7-8CE7-8F0AB29ED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71"/>
          <a:stretch/>
        </p:blipFill>
        <p:spPr>
          <a:xfrm>
            <a:off x="0" y="-137159"/>
            <a:ext cx="12192000" cy="646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672109-677A-4722-43CA-D9D36BF70C91}"/>
              </a:ext>
            </a:extLst>
          </p:cNvPr>
          <p:cNvSpPr txBox="1"/>
          <p:nvPr/>
        </p:nvSpPr>
        <p:spPr>
          <a:xfrm>
            <a:off x="415637" y="1685109"/>
            <a:ext cx="82058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Trebuchet MS" panose="020B0603020202020204" pitchFamily="34" charset="0"/>
              </a:rPr>
              <a:t>Q. 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 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 Has the time come for a mandatory statewide plan for paid family leave in Michigan?  Why?</a:t>
            </a:r>
          </a:p>
          <a:p>
            <a:pPr algn="l"/>
            <a:endParaRPr lang="en-US" sz="2400" b="1" dirty="0">
              <a:latin typeface="Trebuchet MS" panose="020B0603020202020204" pitchFamily="34" charset="0"/>
            </a:endParaRPr>
          </a:p>
          <a:p>
            <a:pPr algn="l"/>
            <a:r>
              <a:rPr lang="en-US" sz="2400" dirty="0">
                <a:latin typeface="Trebuchet MS" panose="020B0603020202020204" pitchFamily="34" charset="0"/>
              </a:rPr>
              <a:t>Q.  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Strongest arguments in favor?  </a:t>
            </a:r>
            <a:endParaRPr lang="en-US" sz="2400" b="1" dirty="0">
              <a:latin typeface="Trebuchet MS" panose="020B0603020202020204" pitchFamily="34" charset="0"/>
            </a:endParaRPr>
          </a:p>
          <a:p>
            <a:pPr algn="l"/>
            <a:endParaRPr lang="en-US" sz="2400" dirty="0">
              <a:latin typeface="Trebuchet MS" panose="020B0603020202020204" pitchFamily="34" charset="0"/>
            </a:endParaRPr>
          </a:p>
          <a:p>
            <a:pPr algn="l"/>
            <a:r>
              <a:rPr lang="en-US" sz="2400" dirty="0">
                <a:latin typeface="Trebuchet MS" panose="020B0603020202020204" pitchFamily="34" charset="0"/>
              </a:rPr>
              <a:t>Q. 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Trebuchet MS" panose="020B0603020202020204" pitchFamily="34" charset="0"/>
              </a:rPr>
              <a:t>How can ordinary residents and activists get involved? </a:t>
            </a:r>
          </a:p>
          <a:p>
            <a:pPr algn="l"/>
            <a:endParaRPr lang="en-US" sz="2400" dirty="0">
              <a:solidFill>
                <a:srgbClr val="333333"/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400" dirty="0">
                <a:solidFill>
                  <a:srgbClr val="333333"/>
                </a:solidFill>
                <a:latin typeface="Trebuchet MS" panose="020B0603020202020204" pitchFamily="34" charset="0"/>
              </a:rPr>
              <a:t>Q. </a:t>
            </a:r>
            <a:r>
              <a:rPr lang="en-US" sz="2400" b="1" dirty="0">
                <a:solidFill>
                  <a:srgbClr val="333333"/>
                </a:solidFill>
                <a:latin typeface="Trebuchet MS" panose="020B0603020202020204" pitchFamily="34" charset="0"/>
              </a:rPr>
              <a:t>Suggestions for reaching out to urge and support action by state Legislators and specifically Democratic leadership in the House?</a:t>
            </a:r>
          </a:p>
          <a:p>
            <a:pPr algn="l"/>
            <a:endParaRPr lang="en-US" sz="2400" dirty="0">
              <a:latin typeface="Trebuchet MS" panose="020B0603020202020204" pitchFamily="34" charset="0"/>
            </a:endParaRPr>
          </a:p>
          <a:p>
            <a:pPr algn="l"/>
            <a:r>
              <a:rPr lang="en-US" sz="2400" dirty="0">
                <a:latin typeface="Trebuchet MS" panose="020B0603020202020204" pitchFamily="34" charset="0"/>
              </a:rPr>
              <a:t>Q.  </a:t>
            </a:r>
            <a:r>
              <a:rPr lang="en-US" sz="2400" b="1" dirty="0">
                <a:latin typeface="Trebuchet MS" panose="020B0603020202020204" pitchFamily="34" charset="0"/>
              </a:rPr>
              <a:t>What else can we do?</a:t>
            </a:r>
          </a:p>
          <a:p>
            <a:pPr algn="l"/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AFD505-8056-8506-E152-D9622D0E5F81}"/>
              </a:ext>
            </a:extLst>
          </p:cNvPr>
          <p:cNvSpPr txBox="1"/>
          <p:nvPr/>
        </p:nvSpPr>
        <p:spPr>
          <a:xfrm>
            <a:off x="10058401" y="11272058"/>
            <a:ext cx="583484" cy="12434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800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algn="l"/>
            <a:endParaRPr lang="en-US" sz="2800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algn="l"/>
            <a:endParaRPr lang="en-US" sz="2800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solidFill>
                  <a:srgbClr val="C00000"/>
                </a:solidFill>
                <a:latin typeface="Trebuchet MS" panose="020B0603020202020204" pitchFamily="34" charset="0"/>
              </a:rPr>
              <a:t>Q</a:t>
            </a:r>
            <a:r>
              <a:rPr lang="en-US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. </a:t>
            </a:r>
            <a:r>
              <a:rPr lang="en-US" sz="2400" dirty="0">
                <a:latin typeface="Trebuchet MS" panose="020B0603020202020204" pitchFamily="34" charset="0"/>
              </a:rPr>
              <a:t>new</a:t>
            </a:r>
          </a:p>
          <a:p>
            <a:pPr algn="l"/>
            <a:endParaRPr lang="en-US" sz="2400" dirty="0">
              <a:latin typeface="Trebuchet MS" panose="020B0603020202020204" pitchFamily="34" charset="0"/>
            </a:endParaRPr>
          </a:p>
          <a:p>
            <a:pPr algn="l"/>
            <a:r>
              <a:rPr lang="en-US" sz="2400" dirty="0">
                <a:solidFill>
                  <a:srgbClr val="C00000"/>
                </a:solidFill>
                <a:latin typeface="Trebuchet MS" panose="020B0603020202020204" pitchFamily="34" charset="0"/>
              </a:rPr>
              <a:t>Q. </a:t>
            </a:r>
            <a:r>
              <a:rPr lang="en-US" sz="2400" dirty="0">
                <a:latin typeface="Trebuchet MS" panose="020B0603020202020204" pitchFamily="34" charset="0"/>
              </a:rPr>
              <a:t>new</a:t>
            </a:r>
          </a:p>
          <a:p>
            <a:pPr algn="l"/>
            <a:endParaRPr lang="en-US" sz="2400" dirty="0">
              <a:latin typeface="Trebuchet MS" panose="020B0603020202020204" pitchFamily="34" charset="0"/>
            </a:endParaRPr>
          </a:p>
          <a:p>
            <a:pPr algn="l"/>
            <a:r>
              <a:rPr lang="en-US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Q. </a:t>
            </a:r>
            <a:r>
              <a:rPr lang="en-US" sz="2400" dirty="0">
                <a:latin typeface="Trebuchet MS" panose="020B0603020202020204" pitchFamily="34" charset="0"/>
              </a:rPr>
              <a:t>What can we do? Suggestions for advocacy?</a:t>
            </a:r>
          </a:p>
          <a:p>
            <a:pPr algn="l"/>
            <a:endParaRPr lang="en-US" sz="2400" dirty="0">
              <a:latin typeface="Trebuchet MS" panose="020B0603020202020204" pitchFamily="34" charset="0"/>
            </a:endParaRPr>
          </a:p>
          <a:p>
            <a:pPr algn="l"/>
            <a:endParaRPr lang="en-US" sz="1800" dirty="0">
              <a:latin typeface="Trebuchet MS" panose="020B0603020202020204" pitchFamily="34" charset="0"/>
            </a:endParaRPr>
          </a:p>
        </p:txBody>
      </p:sp>
      <p:pic>
        <p:nvPicPr>
          <p:cNvPr id="5" name="Picture 4" descr="A person in a suit&#10;&#10;Description automatically generated">
            <a:extLst>
              <a:ext uri="{FF2B5EF4-FFF2-40B4-BE49-F238E27FC236}">
                <a16:creationId xmlns:a16="http://schemas.microsoft.com/office/drawing/2014/main" id="{01F6D599-9EF7-B695-48B7-F771B0EE8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1" t="6877" r="20710" b="24344"/>
          <a:stretch/>
        </p:blipFill>
        <p:spPr>
          <a:xfrm>
            <a:off x="8965277" y="772160"/>
            <a:ext cx="2186247" cy="330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49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5E6001-30D5-8C35-3936-730D55389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360" y="589280"/>
            <a:ext cx="10962639" cy="6342744"/>
          </a:xfrm>
        </p:spPr>
        <p:txBody>
          <a:bodyPr>
            <a:normAutofit/>
          </a:bodyPr>
          <a:lstStyle/>
          <a:p>
            <a:pPr algn="l"/>
            <a:endParaRPr lang="en-US" sz="2000" dirty="0">
              <a:latin typeface="Trebuchet MS" panose="020B0603020202020204" pitchFamily="34" charset="0"/>
            </a:endParaRPr>
          </a:p>
          <a:p>
            <a:pPr algn="l"/>
            <a:r>
              <a:rPr lang="en-US" sz="4000" b="1" dirty="0">
                <a:latin typeface="Trebuchet MS" panose="020B0603020202020204" pitchFamily="34" charset="0"/>
              </a:rPr>
              <a:t>Call to Action:</a:t>
            </a:r>
          </a:p>
          <a:p>
            <a:pPr algn="l"/>
            <a:endParaRPr lang="en-US" sz="2000" dirty="0">
              <a:latin typeface="Trebuchet MS" panose="020B0603020202020204" pitchFamily="34" charset="0"/>
            </a:endParaRPr>
          </a:p>
          <a:p>
            <a:pPr algn="l"/>
            <a:r>
              <a:rPr lang="en-US" sz="2800" dirty="0">
                <a:latin typeface="Trebuchet MS" panose="020B0603020202020204" pitchFamily="34" charset="0"/>
              </a:rPr>
              <a:t>What can you do start today to ensure </a:t>
            </a:r>
          </a:p>
          <a:p>
            <a:pPr algn="l"/>
            <a:r>
              <a:rPr lang="en-US" sz="2800" dirty="0">
                <a:latin typeface="Trebuchet MS" panose="020B0603020202020204" pitchFamily="34" charset="0"/>
              </a:rPr>
              <a:t>that all families have access to paid </a:t>
            </a:r>
          </a:p>
          <a:p>
            <a:pPr algn="l"/>
            <a:r>
              <a:rPr lang="en-US" sz="2800" dirty="0">
                <a:latin typeface="Trebuchet MS" panose="020B0603020202020204" pitchFamily="34" charset="0"/>
              </a:rPr>
              <a:t>family and medical leave in Michigan?</a:t>
            </a:r>
          </a:p>
          <a:p>
            <a:pPr algn="l"/>
            <a:endParaRPr lang="en-US" sz="2800" dirty="0">
              <a:latin typeface="Trebuchet MS" panose="020B0603020202020204" pitchFamily="34" charset="0"/>
            </a:endParaRPr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8656A8-5CCF-E9D7-8CE7-8F0AB29ED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71"/>
          <a:stretch/>
        </p:blipFill>
        <p:spPr>
          <a:xfrm>
            <a:off x="0" y="-137159"/>
            <a:ext cx="12192000" cy="646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6F89B4-174B-D846-795D-FF140B0A5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91" y="3852857"/>
            <a:ext cx="6095999" cy="2647696"/>
          </a:xfrm>
          <a:prstGeom prst="rect">
            <a:avLst/>
          </a:prstGeom>
        </p:spPr>
      </p:pic>
      <p:pic>
        <p:nvPicPr>
          <p:cNvPr id="2050" name="Picture 2" descr="Hope Center for Children Partners with Hello Family - Hope Center For  Children">
            <a:extLst>
              <a:ext uri="{FF2B5EF4-FFF2-40B4-BE49-F238E27FC236}">
                <a16:creationId xmlns:a16="http://schemas.microsoft.com/office/drawing/2014/main" id="{187B1070-C4F4-EF84-F757-9B8E5B8A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323" y="716413"/>
            <a:ext cx="4574676" cy="304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om-Sharing: Good for the Baby, But What About the Mother? - MGH Center  for Women's Mental Health">
            <a:extLst>
              <a:ext uri="{FF2B5EF4-FFF2-40B4-BE49-F238E27FC236}">
                <a16:creationId xmlns:a16="http://schemas.microsoft.com/office/drawing/2014/main" id="{7AD2AD7E-C79B-13F9-74A6-A7259B7D6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699" y="3887785"/>
            <a:ext cx="2647696" cy="264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109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AFT Deck for June Roundtable_dt (002).potx  -  Read-Only" id="{74772B26-FA7A-4841-A710-CAB6EC7AE312}" vid="{379F0DC4-381B-42ED-9E60-30DA6150D46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528</Words>
  <Application>Microsoft Office PowerPoint</Application>
  <PresentationFormat>Widescreen</PresentationFormat>
  <Paragraphs>90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Lato</vt:lpstr>
      <vt:lpstr>Trebuchet MS</vt:lpstr>
      <vt:lpstr>Office Theme</vt:lpstr>
      <vt:lpstr>Office Theme</vt:lpstr>
      <vt:lpstr>   Is Paid Family Leave What’s Next  for Michigan?</vt:lpstr>
      <vt:lpstr>PowerPoint Presentation</vt:lpstr>
      <vt:lpstr>PowerPoint Presentation</vt:lpstr>
      <vt:lpstr>PowerPoint Presentation</vt:lpstr>
      <vt:lpstr>Recommendations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Teri Banas</dc:creator>
  <cp:lastModifiedBy>Kali Montgomery</cp:lastModifiedBy>
  <cp:revision>24</cp:revision>
  <dcterms:created xsi:type="dcterms:W3CDTF">2023-05-23T03:10:02Z</dcterms:created>
  <dcterms:modified xsi:type="dcterms:W3CDTF">2023-09-20T19:22:15Z</dcterms:modified>
</cp:coreProperties>
</file>